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4"/>
  </p:notesMasterIdLst>
  <p:handoutMasterIdLst>
    <p:handoutMasterId r:id="rId15"/>
  </p:handoutMasterIdLst>
  <p:sldIdLst>
    <p:sldId id="478" r:id="rId2"/>
    <p:sldId id="494" r:id="rId3"/>
    <p:sldId id="491" r:id="rId4"/>
    <p:sldId id="493" r:id="rId5"/>
    <p:sldId id="488" r:id="rId6"/>
    <p:sldId id="489" r:id="rId7"/>
    <p:sldId id="490" r:id="rId8"/>
    <p:sldId id="496" r:id="rId9"/>
    <p:sldId id="495" r:id="rId10"/>
    <p:sldId id="497" r:id="rId11"/>
    <p:sldId id="498" r:id="rId12"/>
    <p:sldId id="499" r:id="rId13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1"/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11/20/2022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11/20/2022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7</a:t>
            </a:r>
            <a:br>
              <a:rPr lang="en-US" altLang="ko-KR" b="1" dirty="0"/>
            </a:br>
            <a:r>
              <a:rPr lang="ko-KR" altLang="en-US" dirty="0"/>
              <a:t>영역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69119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4EB469-9B3A-2B78-D97E-4753B8B2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73618"/>
            <a:ext cx="4535488" cy="18848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 </a:t>
            </a:r>
            <a:r>
              <a:rPr lang="ko-KR" altLang="en-US" dirty="0"/>
              <a:t>필터링</a:t>
            </a:r>
            <a:endParaRPr lang="en-US" altLang="ko-KR" dirty="0"/>
          </a:p>
          <a:p>
            <a:pPr lvl="1"/>
            <a:r>
              <a:rPr lang="en-US" altLang="ko-KR" dirty="0"/>
              <a:t>7.3.2 </a:t>
            </a:r>
            <a:r>
              <a:rPr lang="ko-KR" altLang="en-US" dirty="0"/>
              <a:t>최대값 필터링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minmax filter function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chemeClr val="accent2"/>
                </a:solidFill>
                <a:effectLst/>
                <a:latin typeface="ubuntu mono derivative powerline" panose="020B0509030602030204" pitchFamily="49" charset="0"/>
              </a:rPr>
              <a:t>minmax_filter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mode):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rows, cols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((rows, cols), np.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center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// 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(center, rows - center):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j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(center, cols - center):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y1, y2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center,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x1, x2 = j - center, j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mask = image[y1:y2, x1:x2]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 = cv2.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(mask)[mode]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maxfilter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maxfilter_img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chemeClr val="accent2"/>
                </a:solidFill>
                <a:effectLst/>
                <a:latin typeface="ubuntu mono derivative powerline" panose="020B0509030602030204" pitchFamily="49" charset="0"/>
              </a:rPr>
              <a:t>minmax_filter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3, 1)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</a:t>
            </a:r>
            <a:r>
              <a:rPr lang="ko-KR" altLang="en-US" sz="11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대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값 필터링</a:t>
            </a:r>
            <a:endParaRPr lang="en-US" altLang="ko-KR" sz="1100" dirty="0">
              <a:solidFill>
                <a:srgbClr val="00B050"/>
              </a:solidFill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max filter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max_img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cv2.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dilate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ones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((3, 3), np.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), iterations=1)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min_img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max_img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408958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최대값 필터링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/>
              <a:t>입력 영상의 중심 화소에서 마스크로 씌워진 영역의 입력 화소들을</a:t>
            </a:r>
            <a:endParaRPr lang="en-US" altLang="ko-KR" sz="1050" dirty="0"/>
          </a:p>
          <a:p>
            <a:r>
              <a:rPr lang="ko-KR" altLang="en-US" sz="1050" dirty="0"/>
              <a:t>가져와서 계수를 구성하고 최대값을 출력 화소로 결정하는 방법</a:t>
            </a:r>
            <a:endParaRPr lang="en-US" altLang="ko-KR" sz="1050" dirty="0"/>
          </a:p>
          <a:p>
            <a:r>
              <a:rPr lang="ko-KR" altLang="en-US" sz="1050" dirty="0"/>
              <a:t>최대값은 </a:t>
            </a:r>
            <a:r>
              <a:rPr lang="en-US" altLang="ko-KR" sz="1050" dirty="0"/>
              <a:t>255</a:t>
            </a:r>
            <a:r>
              <a:rPr lang="ko-KR" altLang="en-US" sz="1050" dirty="0"/>
              <a:t>에 가깝기 때문에 </a:t>
            </a:r>
            <a:r>
              <a:rPr lang="ko-KR" altLang="en-US" sz="1050" b="1" dirty="0">
                <a:solidFill>
                  <a:srgbClr val="0000FF"/>
                </a:solidFill>
              </a:rPr>
              <a:t>전체적으로 밝은 영상</a:t>
            </a:r>
            <a:r>
              <a:rPr lang="ko-KR" altLang="en-US" sz="1050" dirty="0"/>
              <a:t>이 된다</a:t>
            </a:r>
            <a:r>
              <a:rPr lang="en-US" altLang="ko-KR" sz="1050" dirty="0"/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A7A769-0F2B-DAFB-5876-99DD416C395F}"/>
              </a:ext>
            </a:extLst>
          </p:cNvPr>
          <p:cNvSpPr/>
          <p:nvPr/>
        </p:nvSpPr>
        <p:spPr>
          <a:xfrm>
            <a:off x="918070" y="2169509"/>
            <a:ext cx="4019044" cy="2732063"/>
          </a:xfrm>
          <a:prstGeom prst="roundRect">
            <a:avLst>
              <a:gd name="adj" fmla="val 30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5971CA-61BC-95F2-3A34-C8001860EF91}"/>
              </a:ext>
            </a:extLst>
          </p:cNvPr>
          <p:cNvSpPr/>
          <p:nvPr/>
        </p:nvSpPr>
        <p:spPr>
          <a:xfrm>
            <a:off x="918069" y="5024353"/>
            <a:ext cx="4662043" cy="349186"/>
          </a:xfrm>
          <a:prstGeom prst="roundRect">
            <a:avLst>
              <a:gd name="adj" fmla="val 30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270E-ECFD-0EC3-9A62-3A91800F61D2}"/>
              </a:ext>
            </a:extLst>
          </p:cNvPr>
          <p:cNvSpPr txBox="1"/>
          <p:nvPr/>
        </p:nvSpPr>
        <p:spPr>
          <a:xfrm>
            <a:off x="371290" y="458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=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E041D94-C773-D4EF-19A1-73C3ABAF44EE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528545" y="4369668"/>
            <a:ext cx="379642" cy="2160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2CA951D-A553-E8F8-6E9A-F6787B859756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rot="10800000">
            <a:off x="528545" y="4955024"/>
            <a:ext cx="389524" cy="2439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0755DD3-38D9-A6A1-97CB-743D47BA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216114"/>
            <a:ext cx="3350747" cy="167276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E85A93-0720-402D-1D38-6B387A2D72DB}"/>
              </a:ext>
            </a:extLst>
          </p:cNvPr>
          <p:cNvSpPr/>
          <p:nvPr/>
        </p:nvSpPr>
        <p:spPr>
          <a:xfrm>
            <a:off x="2811053" y="5505786"/>
            <a:ext cx="662375" cy="196719"/>
          </a:xfrm>
          <a:prstGeom prst="roundRect">
            <a:avLst>
              <a:gd name="adj" fmla="val 1296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79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62773D-64E2-C168-5D83-EE64E548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200436"/>
            <a:ext cx="4572663" cy="19003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 </a:t>
            </a:r>
            <a:r>
              <a:rPr lang="ko-KR" altLang="en-US" dirty="0"/>
              <a:t>필터링</a:t>
            </a:r>
            <a:endParaRPr lang="en-US" altLang="ko-KR" dirty="0"/>
          </a:p>
          <a:p>
            <a:pPr lvl="1"/>
            <a:r>
              <a:rPr lang="en-US" altLang="ko-KR" dirty="0"/>
              <a:t>7.3.3 </a:t>
            </a:r>
            <a:r>
              <a:rPr lang="ko-KR" altLang="en-US" dirty="0"/>
              <a:t>평균값 필터링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mean filter function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mean_filter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rows, cols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((rows, cols),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center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// 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(rows):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j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(cols):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y1, y2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center,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x1, x2 = j - center, j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y1 &lt; 0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y2 &gt; rows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x1 &lt; 0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x2 &gt; cols: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 = image[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else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:    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mask = image[y1:y2, x1:x2]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mean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(mask)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meanfilter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meanfilter_img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mean_filter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mean filter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83968" y="47075"/>
            <a:ext cx="49311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평균값 필터링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/>
              <a:t>입력 영상의 마스크로 씌워진 영역의 입력 화소들을 가져와서</a:t>
            </a:r>
            <a:endParaRPr lang="en-US" altLang="ko-KR" sz="1050" dirty="0"/>
          </a:p>
          <a:p>
            <a:r>
              <a:rPr lang="ko-KR" altLang="en-US" sz="1050" dirty="0"/>
              <a:t>화소들의 평균을 구하여 출력 화소로 지정하기 때문에 </a:t>
            </a:r>
            <a:r>
              <a:rPr lang="ko-KR" altLang="en-US" sz="1050" dirty="0" err="1"/>
              <a:t>블러링의</a:t>
            </a:r>
            <a:r>
              <a:rPr lang="ko-KR" altLang="en-US" sz="1050" dirty="0"/>
              <a:t> 효과가 나타난다</a:t>
            </a:r>
            <a:r>
              <a:rPr lang="en-US" altLang="ko-KR" sz="1050" dirty="0"/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A7A769-0F2B-DAFB-5876-99DD416C395F}"/>
              </a:ext>
            </a:extLst>
          </p:cNvPr>
          <p:cNvSpPr/>
          <p:nvPr/>
        </p:nvSpPr>
        <p:spPr>
          <a:xfrm>
            <a:off x="895855" y="2004420"/>
            <a:ext cx="4122035" cy="3217030"/>
          </a:xfrm>
          <a:prstGeom prst="roundRect">
            <a:avLst>
              <a:gd name="adj" fmla="val 19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5971CA-61BC-95F2-3A34-C8001860EF91}"/>
              </a:ext>
            </a:extLst>
          </p:cNvPr>
          <p:cNvSpPr/>
          <p:nvPr/>
        </p:nvSpPr>
        <p:spPr>
          <a:xfrm>
            <a:off x="895855" y="5356399"/>
            <a:ext cx="2307993" cy="349186"/>
          </a:xfrm>
          <a:prstGeom prst="roundRect">
            <a:avLst>
              <a:gd name="adj" fmla="val 114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270E-ECFD-0EC3-9A62-3A91800F61D2}"/>
              </a:ext>
            </a:extLst>
          </p:cNvPr>
          <p:cNvSpPr txBox="1"/>
          <p:nvPr/>
        </p:nvSpPr>
        <p:spPr>
          <a:xfrm>
            <a:off x="371290" y="458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=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E041D94-C773-D4EF-19A1-73C3ABAF44EE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528545" y="4369668"/>
            <a:ext cx="379642" cy="2160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2CA951D-A553-E8F8-6E9A-F6787B859756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rot="10800000">
            <a:off x="528545" y="4955024"/>
            <a:ext cx="367310" cy="57596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464B359-C2FD-9B7E-52E7-B711FFD5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51" y="3327395"/>
            <a:ext cx="3287774" cy="16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F57573C-B5C8-A654-3BC0-801E4A0A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782" y="1178198"/>
            <a:ext cx="5253705" cy="2183358"/>
          </a:xfrm>
          <a:prstGeom prst="rect">
            <a:avLst/>
          </a:prstGeom>
        </p:spPr>
      </p:pic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FE571BF-3737-8247-B38A-5593BCEA0740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rot="16200000" flipH="1" flipV="1">
            <a:off x="2586704" y="1603310"/>
            <a:ext cx="3987647" cy="1588800"/>
          </a:xfrm>
          <a:prstGeom prst="bentConnector4">
            <a:avLst>
              <a:gd name="adj1" fmla="val -2006"/>
              <a:gd name="adj2" fmla="val 11438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 </a:t>
            </a:r>
            <a:r>
              <a:rPr lang="ko-KR" altLang="en-US" dirty="0"/>
              <a:t>필터링</a:t>
            </a:r>
            <a:endParaRPr lang="en-US" altLang="ko-KR" dirty="0"/>
          </a:p>
          <a:p>
            <a:pPr lvl="1"/>
            <a:r>
              <a:rPr lang="en-US" altLang="ko-KR" dirty="0"/>
              <a:t>7.3.4 </a:t>
            </a:r>
            <a:r>
              <a:rPr lang="ko-KR" altLang="en-US" dirty="0"/>
              <a:t>중간값 필터링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818489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median filter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median_img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medianBlur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canny_img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min_img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max_img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median_img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83968" y="47075"/>
            <a:ext cx="286969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중간값 필터링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임펄스성</a:t>
            </a:r>
            <a:r>
              <a:rPr lang="ko-KR" altLang="en-US" sz="1050" dirty="0"/>
              <a:t> </a:t>
            </a:r>
            <a:r>
              <a:rPr lang="ko-KR" altLang="en-US" sz="1050" b="1" dirty="0"/>
              <a:t>소금</a:t>
            </a:r>
            <a:r>
              <a:rPr lang="en-US" altLang="ko-KR" sz="1050" b="1" dirty="0"/>
              <a:t>-</a:t>
            </a:r>
            <a:r>
              <a:rPr lang="ko-KR" altLang="en-US" sz="1050" b="1" dirty="0"/>
              <a:t>후추 잡음</a:t>
            </a:r>
            <a:r>
              <a:rPr lang="ko-KR" altLang="en-US" sz="1050" dirty="0"/>
              <a:t>을 잘 제거 해 주지만</a:t>
            </a:r>
            <a:r>
              <a:rPr lang="en-US" altLang="ko-KR" sz="1050" dirty="0"/>
              <a:t>,</a:t>
            </a:r>
          </a:p>
          <a:p>
            <a:r>
              <a:rPr lang="ko-KR" altLang="en-US" sz="1050" dirty="0"/>
              <a:t>평균값 필터링에 비해 </a:t>
            </a:r>
            <a:r>
              <a:rPr lang="ko-KR" altLang="en-US" sz="1050" dirty="0" err="1"/>
              <a:t>블러링</a:t>
            </a:r>
            <a:r>
              <a:rPr lang="ko-KR" altLang="en-US" sz="1050" dirty="0"/>
              <a:t> 현상이 적다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보통 명암도 영상에서 효과적이다</a:t>
            </a:r>
            <a:r>
              <a:rPr lang="en-US" altLang="ko-KR" sz="1050" dirty="0"/>
              <a:t>.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5971CA-61BC-95F2-3A34-C8001860EF91}"/>
              </a:ext>
            </a:extLst>
          </p:cNvPr>
          <p:cNvSpPr/>
          <p:nvPr/>
        </p:nvSpPr>
        <p:spPr>
          <a:xfrm>
            <a:off x="908188" y="1985787"/>
            <a:ext cx="2494156" cy="349186"/>
          </a:xfrm>
          <a:prstGeom prst="roundRect">
            <a:avLst>
              <a:gd name="adj" fmla="val 114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270E-ECFD-0EC3-9A62-3A91800F61D2}"/>
              </a:ext>
            </a:extLst>
          </p:cNvPr>
          <p:cNvSpPr txBox="1"/>
          <p:nvPr/>
        </p:nvSpPr>
        <p:spPr>
          <a:xfrm>
            <a:off x="527246" y="233497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=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E041D94-C773-D4EF-19A1-73C3ABAF44EE}"/>
              </a:ext>
            </a:extLst>
          </p:cNvPr>
          <p:cNvCxnSpPr>
            <a:cxnSpLocks/>
            <a:endCxn id="41" idx="2"/>
          </p:cNvCxnSpPr>
          <p:nvPr/>
        </p:nvCxnSpPr>
        <p:spPr>
          <a:xfrm rot="10800000">
            <a:off x="684502" y="2704305"/>
            <a:ext cx="223685" cy="19050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E23DAE7-CCE6-026C-F196-5BF01EE6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86" y="2590632"/>
            <a:ext cx="2494157" cy="25062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55560A7-A6F6-F079-BD09-C6F98F3D63B2}"/>
              </a:ext>
            </a:extLst>
          </p:cNvPr>
          <p:cNvCxnSpPr>
            <a:cxnSpLocks/>
            <a:stCxn id="40" idx="1"/>
            <a:endCxn id="41" idx="0"/>
          </p:cNvCxnSpPr>
          <p:nvPr/>
        </p:nvCxnSpPr>
        <p:spPr>
          <a:xfrm rot="10800000" flipV="1">
            <a:off x="684502" y="2160379"/>
            <a:ext cx="223687" cy="17459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C812F7E-1C73-AE63-6A78-E21E8A6B8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35" y="3710116"/>
            <a:ext cx="1194864" cy="12813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7A579E-C729-2871-9B35-2F98F95ACB0A}"/>
              </a:ext>
            </a:extLst>
          </p:cNvPr>
          <p:cNvSpPr/>
          <p:nvPr/>
        </p:nvSpPr>
        <p:spPr>
          <a:xfrm>
            <a:off x="7845098" y="2306202"/>
            <a:ext cx="775465" cy="879658"/>
          </a:xfrm>
          <a:prstGeom prst="roundRect">
            <a:avLst>
              <a:gd name="adj" fmla="val 114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61131A7-A972-301C-5B0B-A38E04096534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8232831" y="3185860"/>
            <a:ext cx="74636" cy="5242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E27542A-03D8-6176-0FA4-72F13D9B1232}"/>
              </a:ext>
            </a:extLst>
          </p:cNvPr>
          <p:cNvSpPr/>
          <p:nvPr/>
        </p:nvSpPr>
        <p:spPr>
          <a:xfrm>
            <a:off x="4488531" y="1424652"/>
            <a:ext cx="758768" cy="866195"/>
          </a:xfrm>
          <a:prstGeom prst="roundRect">
            <a:avLst>
              <a:gd name="adj" fmla="val 11419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755EF8A-2596-DC43-CAC9-766ED737B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466" y="3710116"/>
            <a:ext cx="1175506" cy="1282731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1EF7D76-BC5E-2A98-BF2A-B4986AFD852F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 rot="16200000" flipH="1">
            <a:off x="5189433" y="1969329"/>
            <a:ext cx="1419269" cy="2062304"/>
          </a:xfrm>
          <a:prstGeom prst="bentConnector3">
            <a:avLst>
              <a:gd name="adj1" fmla="val 86425"/>
            </a:avLst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34E29B00-2C9C-EBED-BFBE-C30F2B315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128" y="3790221"/>
            <a:ext cx="2419127" cy="120262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3DAE2E2-E0D4-F0E2-6090-28E610258966}"/>
              </a:ext>
            </a:extLst>
          </p:cNvPr>
          <p:cNvSpPr/>
          <p:nvPr/>
        </p:nvSpPr>
        <p:spPr>
          <a:xfrm>
            <a:off x="4933883" y="403887"/>
            <a:ext cx="882089" cy="18740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45AA71-CCF6-0389-F503-48EE6542A284}"/>
              </a:ext>
            </a:extLst>
          </p:cNvPr>
          <p:cNvSpPr txBox="1"/>
          <p:nvPr/>
        </p:nvSpPr>
        <p:spPr>
          <a:xfrm>
            <a:off x="4210059" y="5010770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00B050"/>
                </a:solidFill>
              </a:rPr>
              <a:t>소금</a:t>
            </a:r>
            <a:r>
              <a:rPr lang="en-US" altLang="ko-KR" sz="1100" b="1" dirty="0">
                <a:solidFill>
                  <a:srgbClr val="00B050"/>
                </a:solidFill>
              </a:rPr>
              <a:t>-</a:t>
            </a:r>
            <a:r>
              <a:rPr lang="ko-KR" altLang="en-US" sz="1100" b="1" dirty="0">
                <a:solidFill>
                  <a:srgbClr val="00B050"/>
                </a:solidFill>
              </a:rPr>
              <a:t>후추 잡음의 예시</a:t>
            </a:r>
          </a:p>
        </p:txBody>
      </p:sp>
    </p:spTree>
    <p:extLst>
      <p:ext uri="{BB962C8B-B14F-4D97-AF65-F5344CB8AC3E}">
        <p14:creationId xmlns:p14="http://schemas.microsoft.com/office/powerpoint/2010/main" val="296375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7.2.0 </a:t>
            </a:r>
            <a:r>
              <a:rPr lang="ko-KR" altLang="en-US" dirty="0"/>
              <a:t>원본 이미지 출력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1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1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rcParams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['toolbar'] = 'None'</a:t>
            </a: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100" dirty="0">
                <a:latin typeface="ubuntu mono derivative powerline" panose="020B0509030602030204" pitchFamily="49" charset="0"/>
              </a:rPr>
              <a:t>20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8))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5, 2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']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idx+1)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(title), aspect='auto',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00B7C-809F-D7B9-00AE-3F57247F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51" y="1273324"/>
            <a:ext cx="4571997" cy="19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5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7.2.5 </a:t>
            </a:r>
            <a:r>
              <a:rPr lang="ko-KR" altLang="en-US" dirty="0" err="1"/>
              <a:t>소벨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vertical(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1,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horizontal(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0, 1)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2064654" y="5184539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291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소벨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 err="1"/>
              <a:t>소벨</a:t>
            </a:r>
            <a:r>
              <a:rPr lang="ko-KR" altLang="en-US" sz="1050" dirty="0"/>
              <a:t> 마스크도 </a:t>
            </a:r>
            <a:r>
              <a:rPr lang="ko-KR" altLang="en-US" sz="1050" dirty="0" err="1"/>
              <a:t>프리윗</a:t>
            </a:r>
            <a:r>
              <a:rPr lang="ko-KR" altLang="en-US" sz="1050" dirty="0"/>
              <a:t> 마스크와 마찬가지로 수직</a:t>
            </a:r>
            <a:r>
              <a:rPr lang="en-US" altLang="ko-KR" sz="1050" dirty="0"/>
              <a:t>, </a:t>
            </a:r>
            <a:r>
              <a:rPr lang="ko-KR" altLang="en-US" sz="1050" dirty="0"/>
              <a:t>수평을 검출한다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추가로</a:t>
            </a:r>
            <a:r>
              <a:rPr lang="en-US" altLang="ko-KR" sz="1050" dirty="0"/>
              <a:t>, </a:t>
            </a:r>
            <a:r>
              <a:rPr lang="ko-KR" altLang="en-US" sz="1050" dirty="0"/>
              <a:t>중심 계수의 차분 비중을 높였기 때문에 대각선도 잘 검출한다</a:t>
            </a:r>
            <a:r>
              <a:rPr lang="en-US" altLang="ko-KR" sz="105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2DB1E6-C132-3B56-16A0-28204E47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3270250"/>
            <a:ext cx="1541420" cy="12241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30DCF2-C1C8-9242-B5D1-7767ADECA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708" y="1273324"/>
            <a:ext cx="4499992" cy="1870127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5796137" y="1484668"/>
            <a:ext cx="648072" cy="724760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D863811-ED92-2599-8853-11F2301E4903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6120173" y="2209428"/>
            <a:ext cx="1814825" cy="1060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68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7.2.5 </a:t>
            </a:r>
            <a:r>
              <a:rPr lang="ko-KR" altLang="en-US" dirty="0" err="1"/>
              <a:t>소벨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7" y="1944937"/>
            <a:ext cx="48005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vertical(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([[-1, 0, 1],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</a:t>
            </a:r>
            <a:r>
              <a:rPr lang="en-US" altLang="ko-KR" sz="1100" dirty="0">
                <a:latin typeface="ubuntu mono derivative powerline" panose="020B0509030602030204" pitchFamily="49" charset="0"/>
              </a:rPr>
              <a:t>         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[-2, 0, 2],   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         [-1, 0, 1]])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horizontal(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([[-1, -2, -1],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           [0, 0, 0],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           [1, 2, 1]])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291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소벨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 err="1"/>
              <a:t>소벨</a:t>
            </a:r>
            <a:r>
              <a:rPr lang="ko-KR" altLang="en-US" sz="1050" dirty="0"/>
              <a:t> 마스크도 </a:t>
            </a:r>
            <a:r>
              <a:rPr lang="ko-KR" altLang="en-US" sz="1050" dirty="0" err="1"/>
              <a:t>프리윗</a:t>
            </a:r>
            <a:r>
              <a:rPr lang="ko-KR" altLang="en-US" sz="1050" dirty="0"/>
              <a:t> 마스크와 마찬가지로 수직</a:t>
            </a:r>
            <a:r>
              <a:rPr lang="en-US" altLang="ko-KR" sz="1050" dirty="0"/>
              <a:t>, </a:t>
            </a:r>
            <a:r>
              <a:rPr lang="ko-KR" altLang="en-US" sz="1050" dirty="0"/>
              <a:t>수평을 검출한다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추가로</a:t>
            </a:r>
            <a:r>
              <a:rPr lang="en-US" altLang="ko-KR" sz="1050" dirty="0"/>
              <a:t>, </a:t>
            </a:r>
            <a:r>
              <a:rPr lang="ko-KR" altLang="en-US" sz="1050" dirty="0"/>
              <a:t>중심 계수의 차분 비중을 높였기 때문에 대각선도 잘 검출한다</a:t>
            </a:r>
            <a:r>
              <a:rPr lang="en-US" altLang="ko-KR" sz="105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FB090F-BB2C-F630-55C4-3D06C3B3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85" y="4107890"/>
            <a:ext cx="2687216" cy="1034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4ACF3-EA04-0891-A00B-1CAD3A211286}"/>
              </a:ext>
            </a:extLst>
          </p:cNvPr>
          <p:cNvSpPr txBox="1"/>
          <p:nvPr/>
        </p:nvSpPr>
        <p:spPr>
          <a:xfrm>
            <a:off x="5150383" y="5142101"/>
            <a:ext cx="38683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cv2.Sobel</a:t>
            </a:r>
            <a:r>
              <a:rPr lang="ko-KR" altLang="en-US" sz="1050" b="1" dirty="0">
                <a:solidFill>
                  <a:srgbClr val="FF0000"/>
                </a:solidFill>
              </a:rPr>
              <a:t>을 사용하나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직접 구현하나 결과가 같음을 볼 수 있다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따라서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en-US" altLang="ko-KR" sz="1050" b="1" dirty="0" err="1">
                <a:solidFill>
                  <a:srgbClr val="FF0000"/>
                </a:solidFill>
              </a:rPr>
              <a:t>opencv</a:t>
            </a:r>
            <a:r>
              <a:rPr lang="ko-KR" altLang="en-US" sz="1050" b="1" dirty="0">
                <a:solidFill>
                  <a:srgbClr val="FF0000"/>
                </a:solidFill>
              </a:rPr>
              <a:t>에서 </a:t>
            </a:r>
            <a:r>
              <a:rPr lang="en-US" altLang="ko-KR" sz="1050" b="1" dirty="0">
                <a:solidFill>
                  <a:srgbClr val="FF0000"/>
                </a:solidFill>
              </a:rPr>
              <a:t>Sobel</a:t>
            </a:r>
            <a:r>
              <a:rPr lang="ko-KR" altLang="en-US" sz="1050" b="1" dirty="0">
                <a:solidFill>
                  <a:srgbClr val="FF0000"/>
                </a:solidFill>
              </a:rPr>
              <a:t>을 더 쉽게 사용할 수 있도록 제공한다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1DFC8D-96CC-12C2-C591-DC32C25AF7A8}"/>
              </a:ext>
            </a:extLst>
          </p:cNvPr>
          <p:cNvSpPr/>
          <p:nvPr/>
        </p:nvSpPr>
        <p:spPr>
          <a:xfrm>
            <a:off x="5229614" y="1944755"/>
            <a:ext cx="3462365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vertical(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1,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horizontal(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Sobel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0, 1)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6E7348D-1E75-2717-42EC-A490E93E547A}"/>
              </a:ext>
            </a:extLst>
          </p:cNvPr>
          <p:cNvSpPr/>
          <p:nvPr/>
        </p:nvSpPr>
        <p:spPr>
          <a:xfrm>
            <a:off x="914400" y="2065411"/>
            <a:ext cx="4051794" cy="115922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EA4B17-1136-A747-3DBD-AF71F1173AAA}"/>
              </a:ext>
            </a:extLst>
          </p:cNvPr>
          <p:cNvSpPr/>
          <p:nvPr/>
        </p:nvSpPr>
        <p:spPr>
          <a:xfrm>
            <a:off x="5276378" y="2059018"/>
            <a:ext cx="3400077" cy="66802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A0F468-C00D-3DC9-7F00-62A41073CAB7}"/>
              </a:ext>
            </a:extLst>
          </p:cNvPr>
          <p:cNvSpPr/>
          <p:nvPr/>
        </p:nvSpPr>
        <p:spPr>
          <a:xfrm>
            <a:off x="914400" y="3270787"/>
            <a:ext cx="4051794" cy="1159221"/>
          </a:xfrm>
          <a:prstGeom prst="roundRect">
            <a:avLst>
              <a:gd name="adj" fmla="val 7230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441EE46-8BE1-5773-621A-5C3CF97790EE}"/>
              </a:ext>
            </a:extLst>
          </p:cNvPr>
          <p:cNvSpPr/>
          <p:nvPr/>
        </p:nvSpPr>
        <p:spPr>
          <a:xfrm>
            <a:off x="5276377" y="3270251"/>
            <a:ext cx="3400077" cy="628886"/>
          </a:xfrm>
          <a:prstGeom prst="roundRect">
            <a:avLst>
              <a:gd name="adj" fmla="val 7230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999C7-BA89-6556-2539-FC14F56C70E5}"/>
              </a:ext>
            </a:extLst>
          </p:cNvPr>
          <p:cNvSpPr txBox="1"/>
          <p:nvPr/>
        </p:nvSpPr>
        <p:spPr>
          <a:xfrm>
            <a:off x="4966194" y="220836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=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C256B-9BE7-C678-2E52-F435134EC140}"/>
              </a:ext>
            </a:extLst>
          </p:cNvPr>
          <p:cNvSpPr txBox="1"/>
          <p:nvPr/>
        </p:nvSpPr>
        <p:spPr>
          <a:xfrm>
            <a:off x="4974746" y="34018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=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E8A9FD9-E61D-0E4A-DAEC-7DA4693CF290}"/>
              </a:ext>
            </a:extLst>
          </p:cNvPr>
          <p:cNvSpPr/>
          <p:nvPr/>
        </p:nvSpPr>
        <p:spPr>
          <a:xfrm>
            <a:off x="2064654" y="5184539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8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7.2.6 </a:t>
            </a:r>
            <a:r>
              <a:rPr lang="ko-KR" altLang="en-US" dirty="0" err="1"/>
              <a:t>라플라시안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52720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라플라시안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/>
              <a:t>대표적인 </a:t>
            </a:r>
            <a:r>
              <a:rPr lang="en-US" altLang="ko-KR" sz="1050" dirty="0"/>
              <a:t>2</a:t>
            </a:r>
            <a:r>
              <a:rPr lang="ko-KR" altLang="en-US" sz="1050" dirty="0"/>
              <a:t>차 미분 연산자</a:t>
            </a:r>
            <a:endParaRPr lang="en-US" altLang="ko-KR" sz="1050" dirty="0"/>
          </a:p>
          <a:p>
            <a:r>
              <a:rPr lang="ko-KR" altLang="en-US" sz="1050" dirty="0"/>
              <a:t>중심계수와 주변화소와 차분을 합하여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</a:t>
            </a:r>
            <a:endParaRPr lang="en-US" altLang="ko-KR" sz="1050" dirty="0"/>
          </a:p>
          <a:p>
            <a:r>
              <a:rPr lang="ko-KR" altLang="en-US" sz="1050" dirty="0"/>
              <a:t>주변화소에 잡음이 있으면 실제보다 더 많은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검출하는 경향이 있다</a:t>
            </a:r>
            <a:r>
              <a:rPr lang="en-US" altLang="ko-KR" sz="105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DCDED-7D4D-CEE0-D303-9C0C97A8D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60" y="3088800"/>
            <a:ext cx="3600400" cy="178019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893635" y="3211489"/>
            <a:ext cx="3585133" cy="489478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E71472-64B6-942D-7C9E-470283A3F224}"/>
              </a:ext>
            </a:extLst>
          </p:cNvPr>
          <p:cNvSpPr/>
          <p:nvPr/>
        </p:nvSpPr>
        <p:spPr>
          <a:xfrm>
            <a:off x="909859" y="2163790"/>
            <a:ext cx="3881855" cy="17875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02C1976-4DD8-D70D-96B1-A5B9DDBB291D}"/>
              </a:ext>
            </a:extLst>
          </p:cNvPr>
          <p:cNvCxnSpPr>
            <a:cxnSpLocks/>
            <a:stCxn id="8" idx="1"/>
            <a:endCxn id="6" idx="1"/>
          </p:cNvCxnSpPr>
          <p:nvPr/>
        </p:nvCxnSpPr>
        <p:spPr>
          <a:xfrm rot="10800000" flipV="1">
            <a:off x="893635" y="2253166"/>
            <a:ext cx="16224" cy="1203061"/>
          </a:xfrm>
          <a:prstGeom prst="bentConnector3">
            <a:avLst>
              <a:gd name="adj1" fmla="val 150902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1BC1E8-ABA1-3A15-C95C-6DD5EA0860CC}"/>
              </a:ext>
            </a:extLst>
          </p:cNvPr>
          <p:cNvSpPr txBox="1"/>
          <p:nvPr/>
        </p:nvSpPr>
        <p:spPr>
          <a:xfrm>
            <a:off x="1979712" y="1927406"/>
            <a:ext cx="2398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FF0000"/>
                </a:solidFill>
              </a:rPr>
              <a:t>opencv</a:t>
            </a:r>
            <a:r>
              <a:rPr lang="ko-KR" altLang="en-US" sz="1050" b="1" dirty="0">
                <a:solidFill>
                  <a:srgbClr val="FF0000"/>
                </a:solidFill>
              </a:rPr>
              <a:t>에서 제공하는 </a:t>
            </a:r>
            <a:r>
              <a:rPr lang="ko-KR" altLang="en-US" sz="1050" b="1" dirty="0" err="1">
                <a:solidFill>
                  <a:srgbClr val="FF0000"/>
                </a:solidFill>
              </a:rPr>
              <a:t>라플라시안</a:t>
            </a:r>
            <a:r>
              <a:rPr lang="ko-KR" altLang="en-US" sz="1050" b="1" dirty="0">
                <a:solidFill>
                  <a:srgbClr val="FF0000"/>
                </a:solidFill>
              </a:rPr>
              <a:t> 함수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B414-3635-F069-5FAE-6DE89A03886D}"/>
              </a:ext>
            </a:extLst>
          </p:cNvPr>
          <p:cNvSpPr txBox="1"/>
          <p:nvPr/>
        </p:nvSpPr>
        <p:spPr>
          <a:xfrm>
            <a:off x="3275856" y="2464250"/>
            <a:ext cx="18838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FF0000"/>
                </a:solidFill>
              </a:rPr>
              <a:t>ksize</a:t>
            </a:r>
            <a:r>
              <a:rPr lang="ko-KR" altLang="en-US" sz="1050" b="1" dirty="0">
                <a:solidFill>
                  <a:srgbClr val="FF0000"/>
                </a:solidFill>
              </a:rPr>
              <a:t>는 커널 사이즈를 의미함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F947B7-6C5F-B95D-83FB-8CFFA429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3100639"/>
            <a:ext cx="1541422" cy="12241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1F5E039-D30B-CE2F-F0F4-7FA371B87D62}"/>
              </a:ext>
            </a:extLst>
          </p:cNvPr>
          <p:cNvSpPr/>
          <p:nvPr/>
        </p:nvSpPr>
        <p:spPr>
          <a:xfrm>
            <a:off x="3032133" y="2822395"/>
            <a:ext cx="1058434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622C-CE8C-E98E-6FA8-76B887139581}"/>
              </a:ext>
            </a:extLst>
          </p:cNvPr>
          <p:cNvSpPr txBox="1"/>
          <p:nvPr/>
        </p:nvSpPr>
        <p:spPr>
          <a:xfrm>
            <a:off x="792092" y="5084626"/>
            <a:ext cx="3788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>
                <a:solidFill>
                  <a:srgbClr val="FF0000"/>
                </a:solidFill>
              </a:rPr>
              <a:t>라플라시안의</a:t>
            </a:r>
            <a:r>
              <a:rPr lang="ko-KR" altLang="en-US" sz="1050" b="1" dirty="0">
                <a:solidFill>
                  <a:srgbClr val="FF0000"/>
                </a:solidFill>
              </a:rPr>
              <a:t> 경우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>
                <a:solidFill>
                  <a:srgbClr val="FF0000"/>
                </a:solidFill>
              </a:rPr>
              <a:t>대비를 키우기 위해 </a:t>
            </a:r>
            <a:r>
              <a:rPr lang="en-US" altLang="ko-KR" sz="1050" b="1" dirty="0">
                <a:solidFill>
                  <a:srgbClr val="FF0000"/>
                </a:solidFill>
              </a:rPr>
              <a:t>normalize</a:t>
            </a:r>
            <a:r>
              <a:rPr lang="ko-KR" altLang="en-US" sz="1050" b="1" dirty="0">
                <a:solidFill>
                  <a:srgbClr val="FF0000"/>
                </a:solidFill>
              </a:rPr>
              <a:t>를 하기도 함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759276-B1F3-A6B5-7C38-0F19E84A0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68" y="5329366"/>
            <a:ext cx="3600400" cy="28803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DCEED52-F024-6143-C770-1904200FF100}"/>
              </a:ext>
            </a:extLst>
          </p:cNvPr>
          <p:cNvSpPr/>
          <p:nvPr/>
        </p:nvSpPr>
        <p:spPr>
          <a:xfrm>
            <a:off x="876326" y="5492555"/>
            <a:ext cx="3585133" cy="13343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BC99075-994C-0C61-49A5-75707404BB36}"/>
              </a:ext>
            </a:extLst>
          </p:cNvPr>
          <p:cNvCxnSpPr>
            <a:cxnSpLocks/>
            <a:stCxn id="5" idx="1"/>
            <a:endCxn id="13" idx="1"/>
          </p:cNvCxnSpPr>
          <p:nvPr/>
        </p:nvCxnSpPr>
        <p:spPr>
          <a:xfrm rot="10800000" flipH="1" flipV="1">
            <a:off x="792092" y="5211583"/>
            <a:ext cx="84234" cy="347687"/>
          </a:xfrm>
          <a:prstGeom prst="bentConnector3">
            <a:avLst>
              <a:gd name="adj1" fmla="val -148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1885D72-8D48-09A5-938C-57167CB94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1195472"/>
            <a:ext cx="4031479" cy="167542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841939" y="1373573"/>
            <a:ext cx="615429" cy="684635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6A6A25-218B-1074-ECA5-F61EAA37C803}"/>
              </a:ext>
            </a:extLst>
          </p:cNvPr>
          <p:cNvCxnSpPr>
            <a:cxnSpLocks/>
            <a:stCxn id="23" idx="2"/>
            <a:endCxn id="18" idx="0"/>
          </p:cNvCxnSpPr>
          <p:nvPr/>
        </p:nvCxnSpPr>
        <p:spPr>
          <a:xfrm flipH="1">
            <a:off x="7142911" y="2058208"/>
            <a:ext cx="6743" cy="10424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50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7.2.7 </a:t>
            </a:r>
            <a:r>
              <a:rPr lang="en-US" altLang="ko-KR" dirty="0" err="1"/>
              <a:t>LoG</a:t>
            </a:r>
            <a:r>
              <a:rPr lang="en-US" altLang="ko-KR" dirty="0"/>
              <a:t> </a:t>
            </a:r>
            <a:r>
              <a:rPr lang="ko-KR" altLang="en-US" dirty="0"/>
              <a:t>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log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(np.uint8)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31533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/>
              <a:t>LoG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마스크 특징</a:t>
            </a:r>
            <a:r>
              <a:rPr lang="en-US" altLang="ko-KR" sz="1050" b="1" dirty="0"/>
              <a:t>:</a:t>
            </a:r>
          </a:p>
          <a:p>
            <a:r>
              <a:rPr lang="en-US" altLang="ko-KR" sz="1050" b="1" dirty="0" err="1"/>
              <a:t>LoG</a:t>
            </a:r>
            <a:r>
              <a:rPr lang="en-US" altLang="ko-KR" sz="1050" b="1" dirty="0"/>
              <a:t>: Laplacian of Gaussian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라플라시안은</a:t>
            </a:r>
            <a:r>
              <a:rPr lang="ko-KR" altLang="en-US" sz="1050" dirty="0"/>
              <a:t> 잡음에 민감한 단점이 있다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그래서 잡음을 먼저 제거하고 </a:t>
            </a:r>
            <a:r>
              <a:rPr lang="ko-KR" altLang="en-US" sz="1050" dirty="0" err="1"/>
              <a:t>라플라시안을</a:t>
            </a:r>
            <a:r>
              <a:rPr lang="ko-KR" altLang="en-US" sz="1050" dirty="0"/>
              <a:t> 수행하면</a:t>
            </a:r>
            <a:endParaRPr lang="en-US" altLang="ko-KR" sz="1050" dirty="0"/>
          </a:p>
          <a:p>
            <a:r>
              <a:rPr lang="ko-KR" altLang="en-US" sz="1050" dirty="0"/>
              <a:t>잡음에 강한 에지 검출이 가능하다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F2CFA0-7FF8-E850-AD48-69F7EBEE3338}"/>
              </a:ext>
            </a:extLst>
          </p:cNvPr>
          <p:cNvSpPr/>
          <p:nvPr/>
        </p:nvSpPr>
        <p:spPr>
          <a:xfrm>
            <a:off x="3229248" y="3003337"/>
            <a:ext cx="754694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B90770-0709-B3B8-B409-24EE9EAD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459966"/>
            <a:ext cx="1541070" cy="122385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C7ED3CD-D8F6-EF1B-BFAC-881DB1F27484}"/>
              </a:ext>
            </a:extLst>
          </p:cNvPr>
          <p:cNvSpPr/>
          <p:nvPr/>
        </p:nvSpPr>
        <p:spPr>
          <a:xfrm>
            <a:off x="2050436" y="2344732"/>
            <a:ext cx="870474" cy="15936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4F98F-BF20-CF08-F9A8-B8C2D102A3F4}"/>
              </a:ext>
            </a:extLst>
          </p:cNvPr>
          <p:cNvSpPr txBox="1"/>
          <p:nvPr/>
        </p:nvSpPr>
        <p:spPr>
          <a:xfrm>
            <a:off x="2086539" y="2101510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잡음을 제거하기 위한 </a:t>
            </a:r>
            <a:r>
              <a:rPr lang="ko-KR" altLang="en-US" sz="1050" b="1" dirty="0" err="1">
                <a:solidFill>
                  <a:srgbClr val="FF0000"/>
                </a:solidFill>
              </a:rPr>
              <a:t>가우시안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 err="1">
                <a:solidFill>
                  <a:srgbClr val="FF0000"/>
                </a:solidFill>
              </a:rPr>
              <a:t>블러처리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0FBAF-891C-8B1B-390E-6BEA27E5B868}"/>
              </a:ext>
            </a:extLst>
          </p:cNvPr>
          <p:cNvSpPr txBox="1"/>
          <p:nvPr/>
        </p:nvSpPr>
        <p:spPr>
          <a:xfrm>
            <a:off x="1839651" y="2647959"/>
            <a:ext cx="22573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잡음을 제거하고 </a:t>
            </a:r>
            <a:r>
              <a:rPr lang="ko-KR" altLang="en-US" sz="1050" b="1" dirty="0" err="1">
                <a:solidFill>
                  <a:srgbClr val="0000FF"/>
                </a:solidFill>
              </a:rPr>
              <a:t>라플라시안을</a:t>
            </a:r>
            <a:r>
              <a:rPr lang="ko-KR" altLang="en-US" sz="1050" b="1" dirty="0">
                <a:solidFill>
                  <a:srgbClr val="0000FF"/>
                </a:solidFill>
              </a:rPr>
              <a:t> 수행</a:t>
            </a:r>
            <a:endParaRPr lang="en-US" altLang="ko-KR" sz="1050" b="1" dirty="0">
              <a:solidFill>
                <a:srgbClr val="0000FF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6B27BE0-485A-999D-F911-00B1C6B0BA4F}"/>
              </a:ext>
            </a:extLst>
          </p:cNvPr>
          <p:cNvSpPr/>
          <p:nvPr/>
        </p:nvSpPr>
        <p:spPr>
          <a:xfrm>
            <a:off x="4425290" y="2509518"/>
            <a:ext cx="1138655" cy="17229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B89867-AD4C-E59D-A767-A4A9BC39286E}"/>
              </a:ext>
            </a:extLst>
          </p:cNvPr>
          <p:cNvSpPr txBox="1"/>
          <p:nvPr/>
        </p:nvSpPr>
        <p:spPr>
          <a:xfrm>
            <a:off x="4408559" y="2662183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음수 제거를 위함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D9D633-1D87-889F-14E4-D130BA33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287997"/>
            <a:ext cx="5661334" cy="235276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818153" y="3548231"/>
            <a:ext cx="836312" cy="936529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659E724-39BD-C9EF-535C-109F91104F41}"/>
              </a:ext>
            </a:extLst>
          </p:cNvPr>
          <p:cNvCxnSpPr>
            <a:cxnSpLocks/>
            <a:stCxn id="23" idx="0"/>
            <a:endCxn id="13" idx="2"/>
          </p:cNvCxnSpPr>
          <p:nvPr/>
        </p:nvCxnSpPr>
        <p:spPr>
          <a:xfrm flipH="1" flipV="1">
            <a:off x="7214743" y="2683823"/>
            <a:ext cx="21566" cy="8644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9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7.2.7 </a:t>
            </a:r>
            <a:r>
              <a:rPr lang="en-US" altLang="ko-KR" dirty="0" err="1"/>
              <a:t>DoG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log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(np.uint8)</a:t>
            </a:r>
            <a:endParaRPr lang="en-US" altLang="ko-KR" sz="1100" b="0" dirty="0">
              <a:solidFill>
                <a:srgbClr val="D4D4D4"/>
              </a:solidFill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solidFill>
                <a:srgbClr val="D4D4D4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dog edge image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gaus2_mask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(9, 9),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gaus2_mask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log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92126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/>
              <a:t>DoG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r>
              <a:rPr lang="en-US" altLang="ko-KR" sz="1050" b="1" dirty="0" err="1"/>
              <a:t>DoG</a:t>
            </a:r>
            <a:r>
              <a:rPr lang="en-US" altLang="ko-KR" sz="1050" b="1" dirty="0"/>
              <a:t>: Difference of Gaussian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가우시안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스무딩</a:t>
            </a:r>
            <a:r>
              <a:rPr lang="ko-KR" altLang="en-US" sz="1050" dirty="0"/>
              <a:t> 필터링의 차를 이용해서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검출하는 방법</a:t>
            </a:r>
            <a:endParaRPr lang="en-US" altLang="ko-KR" sz="1050" dirty="0"/>
          </a:p>
          <a:p>
            <a:r>
              <a:rPr lang="ko-KR" altLang="en-US" sz="1050" dirty="0"/>
              <a:t>두 개의 표준편차를 이용해서 </a:t>
            </a:r>
            <a:r>
              <a:rPr lang="ko-KR" altLang="en-US" sz="1050" dirty="0" err="1"/>
              <a:t>가우시안</a:t>
            </a:r>
            <a:r>
              <a:rPr lang="ko-KR" altLang="en-US" sz="1050" dirty="0"/>
              <a:t> 마스크를 </a:t>
            </a:r>
            <a:r>
              <a:rPr lang="ko-KR" altLang="en-US" sz="1050" dirty="0" err="1"/>
              <a:t>만듬</a:t>
            </a:r>
            <a:endParaRPr lang="en-US" altLang="ko-KR" sz="105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2794214" y="3673140"/>
            <a:ext cx="737374" cy="197712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C60447-2869-B985-B517-95348EA2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632749"/>
            <a:ext cx="1535829" cy="12196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03E0B8-B1A9-E958-60B8-8A315ED3438E}"/>
              </a:ext>
            </a:extLst>
          </p:cNvPr>
          <p:cNvSpPr/>
          <p:nvPr/>
        </p:nvSpPr>
        <p:spPr>
          <a:xfrm>
            <a:off x="1598082" y="3188049"/>
            <a:ext cx="1633013" cy="15936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053EB-1DD1-A79A-774B-6698107D040B}"/>
              </a:ext>
            </a:extLst>
          </p:cNvPr>
          <p:cNvSpPr txBox="1"/>
          <p:nvPr/>
        </p:nvSpPr>
        <p:spPr>
          <a:xfrm>
            <a:off x="1593457" y="3341711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두 </a:t>
            </a:r>
            <a:r>
              <a:rPr lang="ko-KR" altLang="en-US" sz="1050" b="1" dirty="0" err="1">
                <a:solidFill>
                  <a:srgbClr val="FF0000"/>
                </a:solidFill>
              </a:rPr>
              <a:t>가우시안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 err="1">
                <a:solidFill>
                  <a:srgbClr val="FF0000"/>
                </a:solidFill>
              </a:rPr>
              <a:t>스무딩</a:t>
            </a:r>
            <a:r>
              <a:rPr lang="ko-KR" altLang="en-US" sz="1050" b="1" dirty="0">
                <a:solidFill>
                  <a:srgbClr val="FF0000"/>
                </a:solidFill>
              </a:rPr>
              <a:t> 필터링의 차 </a:t>
            </a:r>
            <a:r>
              <a:rPr lang="en-US" altLang="ko-KR" sz="1050" b="1" dirty="0">
                <a:solidFill>
                  <a:srgbClr val="FF0000"/>
                </a:solidFill>
              </a:rPr>
              <a:t>= </a:t>
            </a:r>
            <a:r>
              <a:rPr lang="en-US" altLang="ko-KR" sz="1050" b="1" dirty="0" err="1">
                <a:solidFill>
                  <a:srgbClr val="FF0000"/>
                </a:solidFill>
              </a:rPr>
              <a:t>DoG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5CB011-B137-BCF1-319D-A431A831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389" y="3534818"/>
            <a:ext cx="5029070" cy="20900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586EF9-A478-8652-D9FD-AAC367D1CC24}"/>
              </a:ext>
            </a:extLst>
          </p:cNvPr>
          <p:cNvSpPr/>
          <p:nvPr/>
        </p:nvSpPr>
        <p:spPr>
          <a:xfrm>
            <a:off x="7829348" y="3771241"/>
            <a:ext cx="737374" cy="81045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B8EC16-9805-7915-2A13-B5FE03EE0A16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H="1" flipV="1">
            <a:off x="7140115" y="2852444"/>
            <a:ext cx="1057920" cy="918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65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7.2.8 </a:t>
            </a:r>
            <a:r>
              <a:rPr lang="ko-KR" altLang="en-US" dirty="0"/>
              <a:t>캐니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canny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canny_img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Canny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400, 200)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canny_img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6856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Canny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/>
              <a:t>영상 내에서 잡음</a:t>
            </a:r>
            <a:r>
              <a:rPr lang="en-US" altLang="ko-KR" sz="1050" dirty="0"/>
              <a:t>(</a:t>
            </a:r>
            <a:r>
              <a:rPr lang="ko-KR" altLang="en-US" sz="1050" dirty="0"/>
              <a:t>노이즈</a:t>
            </a:r>
            <a:r>
              <a:rPr lang="en-US" altLang="ko-KR" sz="1050" dirty="0"/>
              <a:t>)</a:t>
            </a:r>
            <a:r>
              <a:rPr lang="ko-KR" altLang="en-US" sz="1050" dirty="0"/>
              <a:t>가 </a:t>
            </a:r>
            <a:r>
              <a:rPr lang="ko-KR" altLang="en-US" sz="1050" dirty="0" err="1"/>
              <a:t>에지로</a:t>
            </a:r>
            <a:r>
              <a:rPr lang="ko-KR" altLang="en-US" sz="1050" dirty="0"/>
              <a:t> 검출되는 경우가 많다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이 문제를 해결하기 위해 캐니 에지 검출 방법이 개발되었다</a:t>
            </a:r>
            <a:r>
              <a:rPr lang="en-US" altLang="ko-KR" sz="105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1F2A62-672B-6040-5E76-5577E7DE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672" y="3442918"/>
            <a:ext cx="1497019" cy="1612949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DF30524-7628-1246-DAE7-91C9312F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664" y="3748012"/>
            <a:ext cx="2893265" cy="76976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1513B58-CC17-A090-A016-13456A61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3779260"/>
            <a:ext cx="2937520" cy="13104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A7A769-0F2B-DAFB-5876-99DD416C395F}"/>
              </a:ext>
            </a:extLst>
          </p:cNvPr>
          <p:cNvSpPr/>
          <p:nvPr/>
        </p:nvSpPr>
        <p:spPr>
          <a:xfrm>
            <a:off x="908871" y="2175528"/>
            <a:ext cx="2593636" cy="351189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03BCA6A-1C1A-C03F-21DC-C482CD7BFA6E}"/>
              </a:ext>
            </a:extLst>
          </p:cNvPr>
          <p:cNvCxnSpPr>
            <a:cxnSpLocks/>
            <a:stCxn id="23" idx="1"/>
            <a:endCxn id="30" idx="3"/>
          </p:cNvCxnSpPr>
          <p:nvPr/>
        </p:nvCxnSpPr>
        <p:spPr>
          <a:xfrm flipH="1" flipV="1">
            <a:off x="3502507" y="2351123"/>
            <a:ext cx="691157" cy="17817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90A4F2C-8E38-7D1F-BFAB-FD522C0326C8}"/>
              </a:ext>
            </a:extLst>
          </p:cNvPr>
          <p:cNvCxnSpPr>
            <a:cxnSpLocks/>
            <a:stCxn id="23" idx="1"/>
            <a:endCxn id="29" idx="3"/>
          </p:cNvCxnSpPr>
          <p:nvPr/>
        </p:nvCxnSpPr>
        <p:spPr>
          <a:xfrm flipH="1">
            <a:off x="3851921" y="4132896"/>
            <a:ext cx="341743" cy="3016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1F230B-EFA6-CCE1-EEE0-41BD6EC2EC32}"/>
              </a:ext>
            </a:extLst>
          </p:cNvPr>
          <p:cNvSpPr txBox="1"/>
          <p:nvPr/>
        </p:nvSpPr>
        <p:spPr>
          <a:xfrm>
            <a:off x="1778225" y="2500113"/>
            <a:ext cx="1854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image, threshold1, threshold2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9DA52D-0313-F957-553B-9ECA2B295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135" y="1184230"/>
            <a:ext cx="4976575" cy="206818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01523B5-8212-AFD0-4611-767BB44AFA84}"/>
              </a:ext>
            </a:extLst>
          </p:cNvPr>
          <p:cNvSpPr/>
          <p:nvPr/>
        </p:nvSpPr>
        <p:spPr>
          <a:xfrm>
            <a:off x="4698588" y="2273152"/>
            <a:ext cx="723190" cy="796389"/>
          </a:xfrm>
          <a:prstGeom prst="roundRect">
            <a:avLst>
              <a:gd name="adj" fmla="val 7230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85F99E-9A0E-1405-BAD1-AF1C6032E50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421778" y="2671347"/>
            <a:ext cx="2006894" cy="77157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929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DF47F4-6938-1A8C-4812-852D9191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648" y="1179703"/>
            <a:ext cx="4644008" cy="19299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7.3 </a:t>
            </a:r>
            <a:r>
              <a:rPr lang="ko-KR" altLang="en-US" dirty="0"/>
              <a:t>필터링</a:t>
            </a:r>
            <a:endParaRPr lang="en-US" altLang="ko-KR" dirty="0"/>
          </a:p>
          <a:p>
            <a:pPr lvl="1"/>
            <a:r>
              <a:rPr lang="en-US" altLang="ko-KR" dirty="0"/>
              <a:t>7.3.1 </a:t>
            </a:r>
            <a:r>
              <a:rPr lang="ko-KR" altLang="en-US" dirty="0"/>
              <a:t>최소값 필터링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minmax filter function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chemeClr val="accent2"/>
                </a:solidFill>
                <a:effectLst/>
                <a:latin typeface="ubuntu mono derivative powerline" panose="020B0509030602030204" pitchFamily="49" charset="0"/>
              </a:rPr>
              <a:t>minmax_filter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mode):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rows, cols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((rows, cols), np.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center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// 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(center, rows - center):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j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range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(center, cols - center):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y1, y2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center,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x1, x2 = j - center, j + center + 1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mask = image[y1:y2, x1:x2]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j] = cv2.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(mask)[mode]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dst</a:t>
            </a:r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100" b="0" dirty="0" err="1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minfilter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minfilter_img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chemeClr val="accent2"/>
                </a:solidFill>
                <a:effectLst/>
                <a:latin typeface="ubuntu mono derivative powerline" panose="020B0509030602030204" pitchFamily="49" charset="0"/>
              </a:rPr>
              <a:t>minmax_filter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3, 0)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최솟값 필터링</a:t>
            </a:r>
            <a:endParaRPr lang="en-US" altLang="ko-KR" sz="1100" dirty="0">
              <a:solidFill>
                <a:srgbClr val="00B050"/>
              </a:solidFill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min filter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min_img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cv2.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erode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ones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((3, 3), np.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), iterations=1)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canny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min_img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408958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최소값 필터링 특징</a:t>
            </a:r>
            <a:r>
              <a:rPr lang="en-US" altLang="ko-KR" sz="1050" b="1" dirty="0"/>
              <a:t>:</a:t>
            </a:r>
          </a:p>
          <a:p>
            <a:endParaRPr lang="en-US" altLang="ko-KR" sz="1050" dirty="0"/>
          </a:p>
          <a:p>
            <a:r>
              <a:rPr lang="ko-KR" altLang="en-US" sz="1050" dirty="0"/>
              <a:t>입력 영상의 중심 화소에서 마스크로 씌워진 영역의 입력 화소들을</a:t>
            </a:r>
            <a:endParaRPr lang="en-US" altLang="ko-KR" sz="1050" dirty="0"/>
          </a:p>
          <a:p>
            <a:r>
              <a:rPr lang="ko-KR" altLang="en-US" sz="1050" dirty="0"/>
              <a:t>가져와서 계수를 구성하고 최솟값을 출력 화소로 결정하는 방법</a:t>
            </a:r>
            <a:endParaRPr lang="en-US" altLang="ko-KR" sz="1050" dirty="0"/>
          </a:p>
          <a:p>
            <a:r>
              <a:rPr lang="ko-KR" altLang="en-US" sz="1050" dirty="0"/>
              <a:t>최솟값은 </a:t>
            </a:r>
            <a:r>
              <a:rPr lang="en-US" altLang="ko-KR" sz="1050" dirty="0"/>
              <a:t>0</a:t>
            </a:r>
            <a:r>
              <a:rPr lang="ko-KR" altLang="en-US" sz="1050" dirty="0"/>
              <a:t>에 가깝기 때문에 </a:t>
            </a:r>
            <a:r>
              <a:rPr lang="ko-KR" altLang="en-US" sz="1050" b="1" dirty="0">
                <a:solidFill>
                  <a:srgbClr val="0000FF"/>
                </a:solidFill>
              </a:rPr>
              <a:t>전체적으로 어두운 영상</a:t>
            </a:r>
            <a:r>
              <a:rPr lang="ko-KR" altLang="en-US" sz="1050" dirty="0"/>
              <a:t>이 된다</a:t>
            </a:r>
            <a:r>
              <a:rPr lang="en-US" altLang="ko-KR" sz="1050" dirty="0"/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A7A769-0F2B-DAFB-5876-99DD416C395F}"/>
              </a:ext>
            </a:extLst>
          </p:cNvPr>
          <p:cNvSpPr/>
          <p:nvPr/>
        </p:nvSpPr>
        <p:spPr>
          <a:xfrm>
            <a:off x="918070" y="2169509"/>
            <a:ext cx="4019044" cy="2732063"/>
          </a:xfrm>
          <a:prstGeom prst="roundRect">
            <a:avLst>
              <a:gd name="adj" fmla="val 30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45971CA-61BC-95F2-3A34-C8001860EF91}"/>
              </a:ext>
            </a:extLst>
          </p:cNvPr>
          <p:cNvSpPr/>
          <p:nvPr/>
        </p:nvSpPr>
        <p:spPr>
          <a:xfrm>
            <a:off x="918069" y="5024353"/>
            <a:ext cx="4584485" cy="349186"/>
          </a:xfrm>
          <a:prstGeom prst="roundRect">
            <a:avLst>
              <a:gd name="adj" fmla="val 30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D270E-ECFD-0EC3-9A62-3A91800F61D2}"/>
              </a:ext>
            </a:extLst>
          </p:cNvPr>
          <p:cNvSpPr txBox="1"/>
          <p:nvPr/>
        </p:nvSpPr>
        <p:spPr>
          <a:xfrm>
            <a:off x="371290" y="458569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=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E041D94-C773-D4EF-19A1-73C3ABAF44EE}"/>
              </a:ext>
            </a:extLst>
          </p:cNvPr>
          <p:cNvCxnSpPr>
            <a:cxnSpLocks/>
            <a:endCxn id="41" idx="0"/>
          </p:cNvCxnSpPr>
          <p:nvPr/>
        </p:nvCxnSpPr>
        <p:spPr>
          <a:xfrm rot="10800000" flipV="1">
            <a:off x="528545" y="4369668"/>
            <a:ext cx="379642" cy="21602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2CA951D-A553-E8F8-6E9A-F6787B859756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rot="10800000">
            <a:off x="528545" y="4955024"/>
            <a:ext cx="389524" cy="2439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7FC4EE2E-FA66-6F28-AD60-B4A37FB0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217540"/>
            <a:ext cx="3272272" cy="1633567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36B2230-04A2-BE6F-A2B5-4DC5DACCCB83}"/>
              </a:ext>
            </a:extLst>
          </p:cNvPr>
          <p:cNvSpPr/>
          <p:nvPr/>
        </p:nvSpPr>
        <p:spPr>
          <a:xfrm>
            <a:off x="2946759" y="5518710"/>
            <a:ext cx="662375" cy="196719"/>
          </a:xfrm>
          <a:prstGeom prst="roundRect">
            <a:avLst>
              <a:gd name="adj" fmla="val 1296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26637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15980</TotalTime>
  <Words>1953</Words>
  <Application>Microsoft Office PowerPoint</Application>
  <PresentationFormat>화면 슬라이드 쇼(16:10)</PresentationFormat>
  <Paragraphs>272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powerline</vt:lpstr>
      <vt:lpstr>Wingdings</vt:lpstr>
      <vt:lpstr>2022 강의-영상처리</vt:lpstr>
      <vt:lpstr>CHAPTER 7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520</cp:revision>
  <cp:lastPrinted>2022-09-13T07:27:14Z</cp:lastPrinted>
  <dcterms:created xsi:type="dcterms:W3CDTF">2017-02-21T08:17:22Z</dcterms:created>
  <dcterms:modified xsi:type="dcterms:W3CDTF">2022-11-19T17:27:05Z</dcterms:modified>
</cp:coreProperties>
</file>